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7874F7-FE3A-4594-AB73-6193381FEEE2}">
  <a:tblStyle styleId="{927874F7-FE3A-4594-AB73-6193381FEE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577FF7D-5D08-4788-9459-F32E565A315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bold.fntdata"/><Relationship Id="rId10" Type="http://schemas.openxmlformats.org/officeDocument/2006/relationships/slide" Target="slides/slide4.xml"/><Relationship Id="rId32" Type="http://schemas.openxmlformats.org/officeDocument/2006/relationships/font" Target="fonts/Raleway-regular.fntdata"/><Relationship Id="rId13" Type="http://schemas.openxmlformats.org/officeDocument/2006/relationships/slide" Target="slides/slide7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34" Type="http://schemas.openxmlformats.org/officeDocument/2006/relationships/font" Target="fonts/Raleway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192a8309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192a8309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192a8309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192a8309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192a8309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192a8309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1c2f1a8e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1c2f1a8e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192a8309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192a8309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192a8309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192a8309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192a830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192a830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192a8309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192a8309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192a8309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192a8309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192a8309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192a8309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3e1b401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3e1b401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1f267ef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1f267ef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1f267ef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1f267ef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1f267ef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1f267ef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1f267ef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1f267ef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1f267ef1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1f267ef1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3e1b40407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13e1b40407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3e1b401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3e1b401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192a8309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192a8309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412e38d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412e38d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192a830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192a830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1c2f1a8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1c2f1a8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1f5ac8c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1f5ac8c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1c2f1a8e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1c2f1a8e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Clickbait Spoiling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718625"/>
            <a:ext cx="7688100" cy="14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 name: 	Natural Language Processors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Members: 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Naman Khurpia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Mohammed Junaid Shaik</a:t>
            </a:r>
            <a:endParaRPr sz="15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Mamatha Yarramaneni</a:t>
            </a:r>
            <a:endParaRPr sz="15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492525" y="1702450"/>
            <a:ext cx="45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7650" y="1297675"/>
            <a:ext cx="704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Results for Phrase</a:t>
            </a:r>
            <a:endParaRPr sz="2044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75" y="1832875"/>
            <a:ext cx="4846014" cy="300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889" y="1886850"/>
            <a:ext cx="3551110" cy="289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7650" y="1297675"/>
            <a:ext cx="704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Results for Passage</a:t>
            </a:r>
            <a:endParaRPr sz="2044"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0" y="1911275"/>
            <a:ext cx="4885793" cy="30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168" y="1911275"/>
            <a:ext cx="3593807" cy="295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7650" y="1297675"/>
            <a:ext cx="704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Results for Multi</a:t>
            </a:r>
            <a:endParaRPr sz="2044"/>
          </a:p>
        </p:txBody>
      </p:sp>
      <p:pic>
        <p:nvPicPr>
          <p:cNvPr id="161" name="Google Shape;161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25" y="1832875"/>
            <a:ext cx="4846687" cy="30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837" y="2296288"/>
            <a:ext cx="3485389" cy="207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593625" y="1657950"/>
            <a:ext cx="4041900" cy="1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Phrase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RoBERTA-base-squad2</a:t>
            </a:r>
            <a:r>
              <a:rPr b="0" lang="en"/>
              <a:t>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Architecture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(State of the Art)</a:t>
            </a:r>
            <a:endParaRPr b="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225" y="711025"/>
            <a:ext cx="3047251" cy="416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628800" y="1997425"/>
            <a:ext cx="39432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33"/>
              <a:t>TASK 2 - Passage</a:t>
            </a:r>
            <a:endParaRPr sz="29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Sentence_Transformer - ReRanking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all-MiniLM-L6-v2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(Cosine Similarities)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(State of the Art)</a:t>
            </a:r>
            <a:r>
              <a:rPr b="0" lang="en"/>
              <a:t> </a:t>
            </a:r>
            <a:endParaRPr b="0" sz="2044"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475" y="652250"/>
            <a:ext cx="3344325" cy="449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628800" y="1731375"/>
            <a:ext cx="3943200" cy="16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Multi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Sentence-transformer/msmarco-bert-base-dot-v5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(State of the Art)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2044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2775"/>
            <a:ext cx="4267197" cy="414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7650" y="1297675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</a:t>
            </a:r>
            <a:r>
              <a:rPr b="0" lang="en" sz="2488"/>
              <a:t>Comparison between SOTA and Baseline results (milestone 2)</a:t>
            </a:r>
            <a:endParaRPr b="0" sz="1933"/>
          </a:p>
        </p:txBody>
      </p:sp>
      <p:pic>
        <p:nvPicPr>
          <p:cNvPr id="186" name="Google Shape;186;p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575" y="2124850"/>
            <a:ext cx="3456924" cy="21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626" y="4203800"/>
            <a:ext cx="3806825" cy="7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727650" y="1285925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</a:t>
            </a:r>
            <a:r>
              <a:rPr lang="en"/>
              <a:t>Phrase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77"/>
              <a:t>Comparison between SOTA and Baseline results (milestone 2) </a:t>
            </a:r>
            <a:r>
              <a:rPr lang="en"/>
              <a:t> </a:t>
            </a:r>
            <a:endParaRPr sz="2044"/>
          </a:p>
        </p:txBody>
      </p:sp>
      <p:pic>
        <p:nvPicPr>
          <p:cNvPr id="193" name="Google Shape;193;p2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50" y="2165175"/>
            <a:ext cx="3486801" cy="21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475" y="4379175"/>
            <a:ext cx="4485649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27650" y="1285925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Passage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77"/>
              <a:t>Comparison between SOTA and Baseline results (milestone 2) </a:t>
            </a:r>
            <a:r>
              <a:rPr lang="en"/>
              <a:t> </a:t>
            </a:r>
            <a:endParaRPr sz="2044"/>
          </a:p>
        </p:txBody>
      </p:sp>
      <p:pic>
        <p:nvPicPr>
          <p:cNvPr id="200" name="Google Shape;200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925" y="2085000"/>
            <a:ext cx="3439800" cy="21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100" y="4246900"/>
            <a:ext cx="5477274" cy="6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727650" y="1285925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2 -Multi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77"/>
              <a:t>Comparison between SOTA and Baseline results (milestone 2) </a:t>
            </a:r>
            <a:r>
              <a:rPr lang="en"/>
              <a:t> </a:t>
            </a:r>
            <a:endParaRPr sz="2044"/>
          </a:p>
        </p:txBody>
      </p:sp>
      <p:pic>
        <p:nvPicPr>
          <p:cNvPr id="207" name="Google Shape;207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50" y="2155200"/>
            <a:ext cx="3636702" cy="225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600" y="4333000"/>
            <a:ext cx="4741201" cy="7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- Clickbait Spoiling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650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Task 1 is to categorize the spoilers into phrase, passage and multipart spoilers.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Task 2 is to generate the spoiler from the given clickbait post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Various natural language algorithms can be used to create a model that classifies and summarizes clickbait posts.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are going to be using the 3200 training set and the 800 test data set provided in the course material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Short phrase spoilers, Longer passage spoilers, and Multiple non-consecutive pieces of text are the various spoilers that we will be classifying into.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will be using json format to first pre-train the data.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727650" y="1285925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77"/>
              <a:t>Comparison between ACL Paper and SOTA </a:t>
            </a:r>
            <a:r>
              <a:rPr lang="en"/>
              <a:t> </a:t>
            </a:r>
            <a:endParaRPr sz="2044"/>
          </a:p>
        </p:txBody>
      </p:sp>
      <p:pic>
        <p:nvPicPr>
          <p:cNvPr id="214" name="Google Shape;214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75" y="2328975"/>
            <a:ext cx="4233525" cy="261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4">
            <a:alphaModFix/>
          </a:blip>
          <a:srcRect b="0" l="0" r="0" t="4952"/>
          <a:stretch/>
        </p:blipFill>
        <p:spPr>
          <a:xfrm>
            <a:off x="5441975" y="3014575"/>
            <a:ext cx="2975500" cy="9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7650" y="1285925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Phrase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77"/>
              <a:t>Comparison between ACL Paper and SOTA </a:t>
            </a:r>
            <a:r>
              <a:rPr lang="en"/>
              <a:t> </a:t>
            </a:r>
            <a:endParaRPr sz="2044"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50" y="3113675"/>
            <a:ext cx="3166600" cy="8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50" y="2257725"/>
            <a:ext cx="4228542" cy="261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727650" y="1285925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Passage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77"/>
              <a:t>Comparison between ACL Paper and SOTA </a:t>
            </a:r>
            <a:r>
              <a:rPr lang="en"/>
              <a:t> </a:t>
            </a:r>
            <a:endParaRPr sz="2044"/>
          </a:p>
        </p:txBody>
      </p:sp>
      <p:pic>
        <p:nvPicPr>
          <p:cNvPr id="228" name="Google Shape;228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00" y="2221625"/>
            <a:ext cx="4228542" cy="26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950" y="3062312"/>
            <a:ext cx="3185350" cy="9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727650" y="1285925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Multi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77"/>
              <a:t>Comparison between ACL Paper and SOTA </a:t>
            </a:r>
            <a:r>
              <a:rPr lang="en"/>
              <a:t> </a:t>
            </a:r>
            <a:endParaRPr sz="2044"/>
          </a:p>
        </p:txBody>
      </p:sp>
      <p:graphicFrame>
        <p:nvGraphicFramePr>
          <p:cNvPr id="235" name="Google Shape;235;p35"/>
          <p:cNvGraphicFramePr/>
          <p:nvPr/>
        </p:nvGraphicFramePr>
        <p:xfrm>
          <a:off x="921700" y="248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{C577FF7D-5D08-4788-9459-F32E565A315C}</a:tableStyleId>
              </a:tblPr>
              <a:tblGrid>
                <a:gridCol w="1438275"/>
                <a:gridCol w="1028700"/>
                <a:gridCol w="1181100"/>
                <a:gridCol w="1000125"/>
              </a:tblGrid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 of Model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BERT Precision Score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BLEU score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METEOR score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/>
                        <a:t>No results from Paper</a:t>
                      </a:r>
                      <a:endParaRPr i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sentence-transformer MSMARCO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727650" y="1285925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2044"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75" y="1908875"/>
            <a:ext cx="6299848" cy="176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175" y="3838050"/>
            <a:ext cx="6299851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809600" cy="24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96296"/>
              <a:buChar char="-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Clickbait detection and the personalized blocking by Chakraborty et al. (2016)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767" lvl="0" marL="457200" rtl="0" algn="l">
              <a:lnSpc>
                <a:spcPct val="91283"/>
              </a:lnSpc>
              <a:spcBef>
                <a:spcPts val="0"/>
              </a:spcBef>
              <a:spcAft>
                <a:spcPts val="0"/>
              </a:spcAft>
              <a:buSzPct val="96296"/>
              <a:buChar char="-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Clickbait Challenge 2017, Regression Model for Clickbait detection and strength by Potthast et al. (2018)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76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6296"/>
              <a:buChar char="-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Headline Generation for Clickbait Detection by Shu et al. (2018) and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Headline Generation for Clickbait Detection using auto-tuned reinforcement learning by Xu et al. (2019)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Clickbait Spoiler generation introduced by </a:t>
            </a: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Hagen et al.(2022)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Thai Clickbait Detection Algorithms Using Natural Language Processing with Machine Learning Techniques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Question-Answering Models</a:t>
            </a:r>
            <a:endParaRPr sz="1350">
              <a:solidFill>
                <a:srgbClr val="3333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Clickbait spoiling as a question-answering problem</a:t>
            </a:r>
            <a:endParaRPr sz="1350">
              <a:solidFill>
                <a:srgbClr val="3333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SQuAD v1.1 (107,785 questions and answers) and TriviaQA (95000 questions and answers)</a:t>
            </a:r>
            <a:endParaRPr sz="1350">
              <a:solidFill>
                <a:srgbClr val="3333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BERT, Big Bird, DeBERTa, ELECTRA, MPNet, RoBERTa</a:t>
            </a:r>
            <a:endParaRPr sz="1350">
              <a:solidFill>
                <a:srgbClr val="3333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Passage Retrieval</a:t>
            </a:r>
            <a:endParaRPr sz="1350">
              <a:solidFill>
                <a:srgbClr val="3333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Benchmark - MS MARCO</a:t>
            </a:r>
            <a:endParaRPr sz="1350">
              <a:solidFill>
                <a:srgbClr val="3333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466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-"/>
            </a:pPr>
            <a:r>
              <a:rPr lang="en" sz="135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MonoBERT, MonoT5, BM25, Query Likelihood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94025" y="1304100"/>
            <a:ext cx="82239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&amp; 2 - Cleaning Pipeline</a:t>
            </a:r>
            <a:endParaRPr sz="2044"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14879" r="0" t="0"/>
          <a:stretch/>
        </p:blipFill>
        <p:spPr>
          <a:xfrm>
            <a:off x="5393425" y="667075"/>
            <a:ext cx="3329574" cy="43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Clickbait classification - Models Tested</a:t>
            </a:r>
            <a:endParaRPr sz="2044"/>
          </a:p>
        </p:txBody>
      </p:sp>
      <p:graphicFrame>
        <p:nvGraphicFramePr>
          <p:cNvPr id="114" name="Google Shape;114;p17"/>
          <p:cNvGraphicFramePr/>
          <p:nvPr/>
        </p:nvGraphicFramePr>
        <p:xfrm>
          <a:off x="4808050" y="19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{927874F7-FE3A-4594-AB73-6193381FEEE2}</a:tableStyleId>
              </a:tblPr>
              <a:tblGrid>
                <a:gridCol w="2420575"/>
              </a:tblGrid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Model name</a:t>
                      </a:r>
                      <a:endParaRPr b="1" sz="1300"/>
                    </a:p>
                  </a:txBody>
                  <a:tcPr marT="63500" marB="63500" marR="63500" marL="63500"/>
                </a:tc>
              </a:tr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bert-base-cased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bert-large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distilbert-base-cased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roberta-base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roberta-large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deberta-base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deberta-large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15" name="Google Shape;115;p17"/>
          <p:cNvSpPr txBox="1"/>
          <p:nvPr/>
        </p:nvSpPr>
        <p:spPr>
          <a:xfrm>
            <a:off x="874675" y="2528975"/>
            <a:ext cx="352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 text: (postText + targetParagraph)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 tag(phrase/passage/multi)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7650" y="1297675"/>
            <a:ext cx="704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Results</a:t>
            </a:r>
            <a:endParaRPr sz="2044"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50" y="1832875"/>
            <a:ext cx="4538949" cy="27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375" y="2748375"/>
            <a:ext cx="3830000" cy="16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635050" y="1448850"/>
            <a:ext cx="466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RoBERTa Large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(State of the Art)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0" y="2681049"/>
            <a:ext cx="6568549" cy="21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7650" y="1297675"/>
            <a:ext cx="704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Results</a:t>
            </a:r>
            <a:endParaRPr sz="2044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00" y="3300925"/>
            <a:ext cx="5694848" cy="13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400" y="1732697"/>
            <a:ext cx="5694848" cy="143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676475" y="608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Methods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00" y="1410475"/>
            <a:ext cx="5997148" cy="34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